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90" r:id="rId3"/>
    <p:sldId id="288" r:id="rId4"/>
    <p:sldId id="291" r:id="rId5"/>
    <p:sldId id="285" r:id="rId6"/>
    <p:sldId id="286" r:id="rId7"/>
    <p:sldId id="267" r:id="rId8"/>
    <p:sldId id="272" r:id="rId9"/>
    <p:sldId id="273" r:id="rId10"/>
    <p:sldId id="279" r:id="rId11"/>
    <p:sldId id="280" r:id="rId12"/>
    <p:sldId id="281" r:id="rId13"/>
    <p:sldId id="282" r:id="rId14"/>
    <p:sldId id="283" r:id="rId15"/>
    <p:sldId id="284" r:id="rId16"/>
    <p:sldId id="28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32"/>
  </p:normalViewPr>
  <p:slideViewPr>
    <p:cSldViewPr>
      <p:cViewPr varScale="1">
        <p:scale>
          <a:sx n="108" d="100"/>
          <a:sy n="108" d="100"/>
        </p:scale>
        <p:origin x="276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2" d="100"/>
          <a:sy n="122" d="100"/>
        </p:scale>
        <p:origin x="-4998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2020-04-27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878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930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79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316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805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 userDrawn="1"/>
        </p:nvSpPr>
        <p:spPr>
          <a:xfrm rot="20058041">
            <a:off x="5007125" y="4212483"/>
            <a:ext cx="3506688" cy="2197968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이등변 삼각형 7"/>
          <p:cNvSpPr/>
          <p:nvPr userDrawn="1"/>
        </p:nvSpPr>
        <p:spPr>
          <a:xfrm rot="1630265">
            <a:off x="6286285" y="3331045"/>
            <a:ext cx="5119881" cy="281448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이등변 삼각형 8"/>
          <p:cNvSpPr/>
          <p:nvPr userDrawn="1"/>
        </p:nvSpPr>
        <p:spPr>
          <a:xfrm rot="1630265">
            <a:off x="8206498" y="3214351"/>
            <a:ext cx="5119881" cy="281448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이등변 삼각형 9"/>
          <p:cNvSpPr/>
          <p:nvPr userDrawn="1"/>
        </p:nvSpPr>
        <p:spPr>
          <a:xfrm rot="1630265">
            <a:off x="3693997" y="3322063"/>
            <a:ext cx="5119881" cy="281448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이등변 삼각형 10"/>
          <p:cNvSpPr/>
          <p:nvPr userDrawn="1"/>
        </p:nvSpPr>
        <p:spPr>
          <a:xfrm rot="1630265">
            <a:off x="474069" y="4916614"/>
            <a:ext cx="3271139" cy="1461891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이등변 삼각형 11"/>
          <p:cNvSpPr/>
          <p:nvPr userDrawn="1"/>
        </p:nvSpPr>
        <p:spPr>
          <a:xfrm rot="20360799">
            <a:off x="7477046" y="4560455"/>
            <a:ext cx="4438633" cy="178170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DB6-95EC-49A7-BD4C-E70999BD6845}" type="datetime1">
              <a:rPr lang="ko-KR" altLang="en-US" smtClean="0"/>
              <a:pPr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795-EB37-4315-A2CE-135DB3937956}" type="datetime1">
              <a:rPr lang="ko-KR" altLang="en-US" smtClean="0"/>
              <a:pPr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9918-E6BB-432D-A8F8-AC60DB3964CC}" type="datetime1">
              <a:rPr lang="ko-KR" altLang="en-US" smtClean="0"/>
              <a:pPr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02E3-8D33-4F3D-B7C7-251592AF8EBF}" type="datetime1">
              <a:rPr lang="ko-KR" altLang="en-US" smtClean="0"/>
              <a:pPr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FDEAE-93DF-4C5D-B8B3-A56BFDA35506}" type="datetime1">
              <a:rPr lang="ko-KR" altLang="en-US" smtClean="0"/>
              <a:pPr/>
              <a:t>2020-04-27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F306-9F63-4D26-9200-67D01FD9E31C}" type="datetime1">
              <a:rPr lang="ko-KR" altLang="en-US" smtClean="0"/>
              <a:pPr/>
              <a:t>2020-04-27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D711-DAEC-41E7-BCCE-97D973D9FCF4}" type="datetime1">
              <a:rPr lang="ko-KR" altLang="en-US" smtClean="0"/>
              <a:pPr/>
              <a:t>2020-04-27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AACD-CB12-4A48-A0F0-7880F7B8F2E4}" type="datetime1">
              <a:rPr lang="ko-KR" altLang="en-US" smtClean="0"/>
              <a:pPr/>
              <a:t>2020-04-27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1914-6B2B-4507-8C3B-681EC42BF714}" type="datetime1">
              <a:rPr lang="ko-KR" altLang="en-US" smtClean="0"/>
              <a:pPr/>
              <a:t>2020-04-27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CE56-2D8E-4D66-9002-E3AC405EFE2C}" type="datetime1">
              <a:rPr lang="ko-KR" altLang="en-US" smtClean="0"/>
              <a:pPr/>
              <a:t>2020-04-27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7C2A942-B78E-48FC-8EFB-B55B217D18F5}" type="datetime1">
              <a:rPr lang="ko-KR" altLang="en-US" smtClean="0"/>
              <a:pPr/>
              <a:t>2020-04-27</a:t>
            </a:fld>
            <a:endParaRPr lang="ko-KR" altLang="en-US"/>
          </a:p>
        </p:txBody>
      </p:sp>
      <p:sp>
        <p:nvSpPr>
          <p:cNvPr id="7" name="직각 삼각형 6"/>
          <p:cNvSpPr/>
          <p:nvPr userDrawn="1"/>
        </p:nvSpPr>
        <p:spPr>
          <a:xfrm flipV="1">
            <a:off x="0" y="0"/>
            <a:ext cx="9267328" cy="43204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직각 삼각형 7"/>
          <p:cNvSpPr/>
          <p:nvPr userDrawn="1"/>
        </p:nvSpPr>
        <p:spPr>
          <a:xfrm rot="10800000" flipV="1">
            <a:off x="2924672" y="6425952"/>
            <a:ext cx="9267328" cy="432048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89752" y="646286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2154610" y="558205"/>
            <a:ext cx="4030216" cy="1800200"/>
          </a:xfrm>
        </p:spPr>
        <p:txBody>
          <a:bodyPr wrap="none">
            <a:noAutofit/>
          </a:bodyPr>
          <a:lstStyle/>
          <a:p>
            <a:pPr algn="l"/>
            <a:r>
              <a:rPr lang="ko-KR" altLang="en-US" sz="3200" spc="-300" dirty="0">
                <a:solidFill>
                  <a:srgbClr val="00B0F0"/>
                </a:solidFill>
              </a:rPr>
              <a:t>스마트 버스 </a:t>
            </a:r>
            <a:r>
              <a:rPr lang="ko-KR" altLang="en-US" sz="3200" spc="-300" dirty="0" err="1">
                <a:solidFill>
                  <a:srgbClr val="00B0F0"/>
                </a:solidFill>
              </a:rPr>
              <a:t>승하차</a:t>
            </a:r>
            <a:r>
              <a:rPr lang="ko-KR" altLang="en-US" sz="3200" spc="-300" dirty="0">
                <a:solidFill>
                  <a:srgbClr val="00B0F0"/>
                </a:solidFill>
              </a:rPr>
              <a:t> 서비스</a:t>
            </a:r>
            <a:br>
              <a:rPr lang="en-US" altLang="ko-KR" sz="3200" spc="-3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3200" spc="-300" dirty="0">
                <a:solidFill>
                  <a:schemeClr val="bg1">
                    <a:lumMod val="75000"/>
                  </a:schemeClr>
                </a:solidFill>
              </a:rPr>
              <a:t>User Interface </a:t>
            </a:r>
            <a:r>
              <a:rPr lang="ko-KR" altLang="en-US" sz="3200" spc="-300" dirty="0">
                <a:solidFill>
                  <a:schemeClr val="bg1">
                    <a:lumMod val="75000"/>
                  </a:schemeClr>
                </a:solidFill>
              </a:rPr>
              <a:t>설계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6637784" y="1268760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spc="0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Date : 2020.04.25</a:t>
            </a:r>
          </a:p>
          <a:p>
            <a:pPr algn="r"/>
            <a:r>
              <a:rPr lang="ko-KR" altLang="en-US" sz="1400" spc="0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오픈소스 전문 프로젝트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0579" y1="49771" x2="63967" y2="9862"/>
                        <a14:foregroundMark x1="67934" y1="13073" x2="89587" y2="31651"/>
                        <a14:foregroundMark x1="70579" y1="21330" x2="39174" y2="55734"/>
                        <a14:foregroundMark x1="62314" y1="15367" x2="40000" y2="428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79" b="11317"/>
          <a:stretch/>
        </p:blipFill>
        <p:spPr bwMode="auto">
          <a:xfrm>
            <a:off x="6637784" y="4221088"/>
            <a:ext cx="3578136" cy="21145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2279576" y="2032276"/>
            <a:ext cx="7632848" cy="28575"/>
            <a:chOff x="755576" y="2032273"/>
            <a:chExt cx="7632848" cy="2857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10937DDD-DA3B-F140-8ADD-E797E6A05B88}"/>
              </a:ext>
            </a:extLst>
          </p:cNvPr>
          <p:cNvSpPr txBox="1">
            <a:spLocks/>
          </p:cNvSpPr>
          <p:nvPr/>
        </p:nvSpPr>
        <p:spPr>
          <a:xfrm>
            <a:off x="1199456" y="4797152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spc="0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F485DB-C90B-9C4F-BBCE-C57A1F0115B3}"/>
              </a:ext>
            </a:extLst>
          </p:cNvPr>
          <p:cNvSpPr/>
          <p:nvPr/>
        </p:nvSpPr>
        <p:spPr>
          <a:xfrm>
            <a:off x="2313236" y="4842288"/>
            <a:ext cx="23083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2014040003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윤민호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2014040017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현승호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2014040019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하태연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2018076051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김주은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2018076052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옥보라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확인 </a:t>
            </a:r>
            <a:r>
              <a:rPr lang="en-US" altLang="ko-KR" sz="2400" spc="-300" dirty="0">
                <a:solidFill>
                  <a:srgbClr val="00B0F0"/>
                </a:solidFill>
              </a:rPr>
              <a:t>/</a:t>
            </a:r>
            <a:r>
              <a:rPr lang="ko-KR" altLang="en-US" sz="2400" spc="-300" dirty="0">
                <a:solidFill>
                  <a:srgbClr val="00B0F0"/>
                </a:solidFill>
              </a:rPr>
              <a:t> 변경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650523"/>
              </p:ext>
            </p:extLst>
          </p:nvPr>
        </p:nvGraphicFramePr>
        <p:xfrm>
          <a:off x="6600056" y="1055471"/>
          <a:ext cx="2592288" cy="5427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0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 완료 후 결제 내용 확인 및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취또는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변경할 수 있는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 취소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결제를 취소하고 메인화면으로 넘어감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 변경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 정보를 변경 가능함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결제를 취소하고 메인화면으로 넘어가나 기존에 입력된 정보는 저장되어 있음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55855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036414" y="127603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64861" y="1585680"/>
            <a:ext cx="2376272" cy="42959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3612481" y="176342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3164863" y="158921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035546" y="141970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4035546" y="604055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A8185F5-C26B-BB48-9C16-1F9F14748C2D}"/>
              </a:ext>
            </a:extLst>
          </p:cNvPr>
          <p:cNvSpPr/>
          <p:nvPr/>
        </p:nvSpPr>
        <p:spPr>
          <a:xfrm>
            <a:off x="3174654" y="306047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0E95861-921E-4C4E-8ECD-276BC8EC31E4}"/>
              </a:ext>
            </a:extLst>
          </p:cNvPr>
          <p:cNvSpPr/>
          <p:nvPr/>
        </p:nvSpPr>
        <p:spPr>
          <a:xfrm>
            <a:off x="4352998" y="306047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606277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 err="1">
                <a:solidFill>
                  <a:srgbClr val="00B0F0"/>
                </a:solidFill>
              </a:rPr>
              <a:t>즐겨찾기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039227"/>
              </p:ext>
            </p:extLst>
          </p:nvPr>
        </p:nvGraphicFramePr>
        <p:xfrm>
          <a:off x="6831643" y="1068176"/>
          <a:ext cx="2592288" cy="542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빠른 예매를 위한 즐겨찾기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이용자가 사전에 등록한 출발지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도착지 정보가 이용 빈도에 따라 내림차순 정렬됨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6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목록을 터치 시 티켓 결제 화면으로 넘어가며 해당 출발지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도착지가 자동으로 입력됨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727193" y="1192738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855640" y="1502387"/>
            <a:ext cx="2376272" cy="42959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3287691" y="169330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855642" y="1505925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726325" y="1336414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3726325" y="5957262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251BC1-0C86-8841-88E2-4D30282AC715}"/>
              </a:ext>
            </a:extLst>
          </p:cNvPr>
          <p:cNvSpPr/>
          <p:nvPr/>
        </p:nvSpPr>
        <p:spPr>
          <a:xfrm>
            <a:off x="4270551" y="227687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406660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공지사항 </a:t>
            </a:r>
            <a:r>
              <a:rPr lang="en-US" altLang="ko-KR" sz="2400" spc="-300" dirty="0">
                <a:solidFill>
                  <a:srgbClr val="00B0F0"/>
                </a:solidFill>
              </a:rPr>
              <a:t>/</a:t>
            </a:r>
            <a:r>
              <a:rPr lang="ko-KR" altLang="en-US" sz="2400" spc="-300" dirty="0">
                <a:solidFill>
                  <a:srgbClr val="00B0F0"/>
                </a:solidFill>
              </a:rPr>
              <a:t> 이벤트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7848575" y="955818"/>
          <a:ext cx="2592288" cy="5425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공지사항 및 이벤트 목록을 출력하는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초기상태로 공지사항 탭이 눌려져 있음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6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공지사항 게시글 목록을 출력하는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이벤트 게시글 목록을 출력하는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567611" y="169234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807185" y="1204951"/>
            <a:ext cx="2760109" cy="5178821"/>
            <a:chOff x="797432" y="1130499"/>
            <a:chExt cx="2672705" cy="5256584"/>
          </a:xfrm>
        </p:grpSpPr>
        <p:grpSp>
          <p:nvGrpSpPr>
            <p:cNvPr id="38" name="그룹 37"/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7499FF72-0CC8-3041-A0D3-952DB1FDC219}"/>
              </a:ext>
            </a:extLst>
          </p:cNvPr>
          <p:cNvSpPr/>
          <p:nvPr/>
        </p:nvSpPr>
        <p:spPr>
          <a:xfrm>
            <a:off x="2025719" y="186373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0D7F4B4-AB55-C14E-8B76-62D6D9D29C9A}"/>
              </a:ext>
            </a:extLst>
          </p:cNvPr>
          <p:cNvSpPr/>
          <p:nvPr/>
        </p:nvSpPr>
        <p:spPr>
          <a:xfrm>
            <a:off x="6048128" y="1880860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181135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 err="1">
                <a:solidFill>
                  <a:srgbClr val="00B0F0"/>
                </a:solidFill>
              </a:rPr>
              <a:t>마이페이지</a:t>
            </a:r>
            <a:r>
              <a:rPr lang="ko-KR" altLang="en-US" sz="2400" spc="-300" dirty="0">
                <a:solidFill>
                  <a:srgbClr val="00B0F0"/>
                </a:solidFill>
              </a:rPr>
              <a:t> </a:t>
            </a:r>
            <a:r>
              <a:rPr lang="en-US" altLang="ko-KR" sz="2400" spc="-300" dirty="0">
                <a:solidFill>
                  <a:srgbClr val="00B0F0"/>
                </a:solidFill>
              </a:rPr>
              <a:t>/</a:t>
            </a:r>
            <a:r>
              <a:rPr lang="ko-KR" altLang="en-US" sz="2400" spc="-300" dirty="0">
                <a:solidFill>
                  <a:srgbClr val="00B0F0"/>
                </a:solidFill>
              </a:rPr>
              <a:t> 자주 쓰는 카드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943052"/>
              </p:ext>
            </p:extLst>
          </p:nvPr>
        </p:nvGraphicFramePr>
        <p:xfrm>
          <a:off x="7844190" y="964379"/>
          <a:ext cx="2592288" cy="5916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마이페이지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메인 서비스 외의 기타 서비스들을 지원함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만약 현재 예약된 티켓이 있다면 티켓정보를 상단에 출력하며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예약된 티켓이 없다면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“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예약한 모바일티켓이 없습니다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”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문구 출력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자주 사용하는 카드를 등록하기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버튼 터치 시 카드 등록 페이지로 넘어가며 카드번호 및 유효기간 등을 입력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9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결제내역 페이지로 이동하기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결제내역 목록들이 출력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193286"/>
                  </a:ext>
                </a:extLst>
              </a:tr>
              <a:tr h="739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1:1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문의 페이지로 이동하기 위한 버튼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126642"/>
                  </a:ext>
                </a:extLst>
              </a:tr>
              <a:tr h="654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설정 페이지로 이동하기 위한 버튼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083018"/>
                  </a:ext>
                </a:extLst>
              </a:tr>
              <a:tr h="654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수정 버튼 터치 시 카드번호 및 유효기간 박스가 활성화되며 이용자가 내용을 수정할 수 있음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삭제 버튼 터치 시 등록된 카드 정보 삭제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929636"/>
                  </a:ext>
                </a:extLst>
              </a:tr>
              <a:tr h="654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02-2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입력한 카드 정보를 자주 쓰는 카드로 등록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8743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495603" y="170552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FF5BB9F-A750-B349-B829-FBB623FE8F8F}"/>
              </a:ext>
            </a:extLst>
          </p:cNvPr>
          <p:cNvSpPr/>
          <p:nvPr/>
        </p:nvSpPr>
        <p:spPr>
          <a:xfrm>
            <a:off x="2019840" y="249289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E74F1E9-08EE-EF41-A16E-9CA8AFD8DF3F}"/>
              </a:ext>
            </a:extLst>
          </p:cNvPr>
          <p:cNvSpPr/>
          <p:nvPr/>
        </p:nvSpPr>
        <p:spPr>
          <a:xfrm>
            <a:off x="2019840" y="2808438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3CBDFBC-D439-A14E-8819-19B5764475EA}"/>
              </a:ext>
            </a:extLst>
          </p:cNvPr>
          <p:cNvSpPr/>
          <p:nvPr/>
        </p:nvSpPr>
        <p:spPr>
          <a:xfrm>
            <a:off x="2019840" y="3096470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04</a:t>
            </a:r>
            <a:endParaRPr lang="ko-KR" altLang="en-US" sz="9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84CE4D8-1001-B640-A6E9-D3D8E7C23707}"/>
              </a:ext>
            </a:extLst>
          </p:cNvPr>
          <p:cNvSpPr/>
          <p:nvPr/>
        </p:nvSpPr>
        <p:spPr>
          <a:xfrm>
            <a:off x="2019840" y="342900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05</a:t>
            </a:r>
            <a:endParaRPr lang="ko-KR" altLang="en-US" sz="900" b="1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55A6C84-6C24-8649-8946-646285CC0D3B}"/>
              </a:ext>
            </a:extLst>
          </p:cNvPr>
          <p:cNvGrpSpPr/>
          <p:nvPr/>
        </p:nvGrpSpPr>
        <p:grpSpPr>
          <a:xfrm>
            <a:off x="4807183" y="1778161"/>
            <a:ext cx="2341716" cy="4605608"/>
            <a:chOff x="797432" y="1130499"/>
            <a:chExt cx="2672705" cy="5256584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08E756B-B57E-9F43-82C9-1FDFB7155683}"/>
                </a:ext>
              </a:extLst>
            </p:cNvPr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42" name="모서리가 둥근 직사각형 41">
                <a:extLst>
                  <a:ext uri="{FF2B5EF4-FFF2-40B4-BE49-F238E27FC236}">
                    <a16:creationId xmlns:a16="http://schemas.microsoft.com/office/drawing/2014/main" id="{D1F0AC87-4665-2A47-942B-F25214941BEE}"/>
                  </a:ext>
                </a:extLst>
              </p:cNvPr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F982BFE-415A-E642-826E-7B938D181B86}"/>
                  </a:ext>
                </a:extLst>
              </p:cNvPr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06A8B6F-D555-F240-AD6E-7448B6F94396}"/>
                </a:ext>
              </a:extLst>
            </p:cNvPr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6FCA27DF-27E7-884B-AB14-AA9A49C44AB3}"/>
                </a:ext>
              </a:extLst>
            </p:cNvPr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50416909-4ACB-E140-B3CC-1A6A6B0292B2}"/>
                </a:ext>
              </a:extLst>
            </p:cNvPr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566C041D-85D9-724A-996B-A81F98F68489}"/>
              </a:ext>
            </a:extLst>
          </p:cNvPr>
          <p:cNvSpPr/>
          <p:nvPr/>
        </p:nvSpPr>
        <p:spPr>
          <a:xfrm>
            <a:off x="4835491" y="389245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9110382D-7891-CC4E-AF0F-A3B54547E65C}"/>
              </a:ext>
            </a:extLst>
          </p:cNvPr>
          <p:cNvSpPr txBox="1">
            <a:spLocks/>
          </p:cNvSpPr>
          <p:nvPr/>
        </p:nvSpPr>
        <p:spPr>
          <a:xfrm>
            <a:off x="5292173" y="1484787"/>
            <a:ext cx="1354114" cy="17271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자주 쓰는 카드</a:t>
            </a:r>
            <a:endParaRPr lang="ko-KR" altLang="en-US" sz="1000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2558DB4-ADAE-5D43-80BB-10E286084158}"/>
              </a:ext>
            </a:extLst>
          </p:cNvPr>
          <p:cNvSpPr/>
          <p:nvPr/>
        </p:nvSpPr>
        <p:spPr>
          <a:xfrm>
            <a:off x="5591947" y="4248598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E7B681F-0C09-3B44-9847-7576EAD4EA1D}"/>
              </a:ext>
            </a:extLst>
          </p:cNvPr>
          <p:cNvSpPr/>
          <p:nvPr/>
        </p:nvSpPr>
        <p:spPr>
          <a:xfrm>
            <a:off x="5403430" y="2227697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286443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결제 내역 </a:t>
            </a:r>
            <a:r>
              <a:rPr lang="en-US" altLang="ko-KR" sz="2400" spc="-300" dirty="0">
                <a:solidFill>
                  <a:srgbClr val="00B0F0"/>
                </a:solidFill>
              </a:rPr>
              <a:t>/</a:t>
            </a:r>
            <a:r>
              <a:rPr lang="ko-KR" altLang="en-US" sz="2400" spc="-300" dirty="0">
                <a:solidFill>
                  <a:srgbClr val="00B0F0"/>
                </a:solidFill>
              </a:rPr>
              <a:t> </a:t>
            </a:r>
            <a:r>
              <a:rPr lang="en-US" altLang="ko-KR" sz="2400" spc="-300" dirty="0">
                <a:solidFill>
                  <a:srgbClr val="00B0F0"/>
                </a:solidFill>
              </a:rPr>
              <a:t>1</a:t>
            </a:r>
            <a:r>
              <a:rPr lang="ko-KR" altLang="en-US" sz="2400" spc="-300" dirty="0">
                <a:solidFill>
                  <a:srgbClr val="00B0F0"/>
                </a:solidFill>
              </a:rPr>
              <a:t> </a:t>
            </a:r>
            <a:r>
              <a:rPr lang="en-US" altLang="ko-KR" sz="2400" spc="-300" dirty="0">
                <a:solidFill>
                  <a:srgbClr val="00B0F0"/>
                </a:solidFill>
              </a:rPr>
              <a:t>:</a:t>
            </a:r>
            <a:r>
              <a:rPr lang="ko-KR" altLang="en-US" sz="2400" spc="-300" dirty="0">
                <a:solidFill>
                  <a:srgbClr val="00B0F0"/>
                </a:solidFill>
              </a:rPr>
              <a:t> </a:t>
            </a:r>
            <a:r>
              <a:rPr lang="en-US" altLang="ko-KR" sz="2400" spc="-300" dirty="0">
                <a:solidFill>
                  <a:srgbClr val="00B0F0"/>
                </a:solidFill>
              </a:rPr>
              <a:t>1</a:t>
            </a:r>
            <a:r>
              <a:rPr lang="ko-KR" altLang="en-US" sz="2400" spc="-300" dirty="0">
                <a:solidFill>
                  <a:srgbClr val="00B0F0"/>
                </a:solidFill>
              </a:rPr>
              <a:t> 문의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229843"/>
              </p:ext>
            </p:extLst>
          </p:nvPr>
        </p:nvGraphicFramePr>
        <p:xfrm>
          <a:off x="7743777" y="1124743"/>
          <a:ext cx="2592288" cy="488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결제했던 내역들이 최근 날짜 순으로 정렬됨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3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문의 글의 제목과 내용을 입력하는 항목 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문의 관련 파일 첨부 가능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3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04-2</a:t>
                      </a: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04-3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취소 버튼 터치 시 작성중인 내용은 삭제되며 마이페이지 화면으로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넘어감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전송 버튼 터치 시 서버로 문의 내용이 전송됨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547409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BA02C11-451F-4246-A5D4-9582400F33F1}"/>
              </a:ext>
            </a:extLst>
          </p:cNvPr>
          <p:cNvGrpSpPr/>
          <p:nvPr/>
        </p:nvGrpSpPr>
        <p:grpSpPr>
          <a:xfrm>
            <a:off x="2063547" y="1773290"/>
            <a:ext cx="2341716" cy="4605608"/>
            <a:chOff x="797432" y="1130499"/>
            <a:chExt cx="2672705" cy="5256584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BB4E269-EE11-0847-B14B-0AFA319C07B2}"/>
                </a:ext>
              </a:extLst>
            </p:cNvPr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41" name="모서리가 둥근 직사각형 40">
                <a:extLst>
                  <a:ext uri="{FF2B5EF4-FFF2-40B4-BE49-F238E27FC236}">
                    <a16:creationId xmlns:a16="http://schemas.microsoft.com/office/drawing/2014/main" id="{52463B68-457F-8C4B-A8CA-3DBD0EA3C6B8}"/>
                  </a:ext>
                </a:extLst>
              </p:cNvPr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05C3F1D-7CB0-8742-9EAB-581ACB13CE22}"/>
                  </a:ext>
                </a:extLst>
              </p:cNvPr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43179D4-BDF1-864C-9B5F-17BDE7D05A3D}"/>
                </a:ext>
              </a:extLst>
            </p:cNvPr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1874A49-5547-6F4C-99F2-41523FD97EFA}"/>
                </a:ext>
              </a:extLst>
            </p:cNvPr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7D517FB2-4A96-6D4C-A054-3E89255D7402}"/>
                </a:ext>
              </a:extLst>
            </p:cNvPr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타원 42">
            <a:extLst>
              <a:ext uri="{FF2B5EF4-FFF2-40B4-BE49-F238E27FC236}">
                <a16:creationId xmlns:a16="http://schemas.microsoft.com/office/drawing/2014/main" id="{33E6D57D-1701-EE44-82D8-DEC6DEF18105}"/>
              </a:ext>
            </a:extLst>
          </p:cNvPr>
          <p:cNvSpPr/>
          <p:nvPr/>
        </p:nvSpPr>
        <p:spPr>
          <a:xfrm>
            <a:off x="2793375" y="2176256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385DBFD3-FDE8-884D-861E-450A2DC4BCCF}"/>
              </a:ext>
            </a:extLst>
          </p:cNvPr>
          <p:cNvSpPr txBox="1">
            <a:spLocks/>
          </p:cNvSpPr>
          <p:nvPr/>
        </p:nvSpPr>
        <p:spPr>
          <a:xfrm>
            <a:off x="2548537" y="1479916"/>
            <a:ext cx="1354114" cy="17271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결제 내역</a:t>
            </a:r>
            <a:endParaRPr lang="ko-KR" altLang="en-US" sz="1000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0D7B924-0FCB-AA45-9F1E-121B9A931315}"/>
              </a:ext>
            </a:extLst>
          </p:cNvPr>
          <p:cNvGrpSpPr/>
          <p:nvPr/>
        </p:nvGrpSpPr>
        <p:grpSpPr>
          <a:xfrm>
            <a:off x="4791192" y="1772267"/>
            <a:ext cx="2341716" cy="4605608"/>
            <a:chOff x="797432" y="1130499"/>
            <a:chExt cx="2672705" cy="525658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084C7A9-30D1-4A4D-A44D-2EC47F70ED46}"/>
                </a:ext>
              </a:extLst>
            </p:cNvPr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54" name="모서리가 둥근 직사각형 53">
                <a:extLst>
                  <a:ext uri="{FF2B5EF4-FFF2-40B4-BE49-F238E27FC236}">
                    <a16:creationId xmlns:a16="http://schemas.microsoft.com/office/drawing/2014/main" id="{C671A8B0-D77F-004D-8A01-CB7AF26D86AF}"/>
                  </a:ext>
                </a:extLst>
              </p:cNvPr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42CABA1-9AA8-BD43-8245-ACAEF780792D}"/>
                  </a:ext>
                </a:extLst>
              </p:cNvPr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F4CFE11-453A-234A-8C98-F6CAACE9C257}"/>
                </a:ext>
              </a:extLst>
            </p:cNvPr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650BC49D-3156-5746-9709-A4F37432FA59}"/>
                </a:ext>
              </a:extLst>
            </p:cNvPr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id="{77139364-899C-D549-A0E9-B0E93F479DBD}"/>
                </a:ext>
              </a:extLst>
            </p:cNvPr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30D856B-B547-E64C-AE07-09F33600A3D7}"/>
              </a:ext>
            </a:extLst>
          </p:cNvPr>
          <p:cNvSpPr/>
          <p:nvPr/>
        </p:nvSpPr>
        <p:spPr>
          <a:xfrm>
            <a:off x="4787341" y="245714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59" name="제목 1">
            <a:extLst>
              <a:ext uri="{FF2B5EF4-FFF2-40B4-BE49-F238E27FC236}">
                <a16:creationId xmlns:a16="http://schemas.microsoft.com/office/drawing/2014/main" id="{FAFF1129-C2D6-DC41-8C32-B97FE475ECE0}"/>
              </a:ext>
            </a:extLst>
          </p:cNvPr>
          <p:cNvSpPr txBox="1">
            <a:spLocks/>
          </p:cNvSpPr>
          <p:nvPr/>
        </p:nvSpPr>
        <p:spPr>
          <a:xfrm>
            <a:off x="5276182" y="1478893"/>
            <a:ext cx="1354114" cy="17271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en-US" altLang="ko-KR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1:1</a:t>
            </a: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문의</a:t>
            </a:r>
            <a:endParaRPr lang="ko-KR" altLang="en-US" sz="1000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737AC27-E2D2-5B43-A6FC-8A6E82FE6B6D}"/>
              </a:ext>
            </a:extLst>
          </p:cNvPr>
          <p:cNvSpPr/>
          <p:nvPr/>
        </p:nvSpPr>
        <p:spPr>
          <a:xfrm>
            <a:off x="4787340" y="458113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E227A6D-8E9C-0C46-91D0-96219665E1A9}"/>
              </a:ext>
            </a:extLst>
          </p:cNvPr>
          <p:cNvSpPr/>
          <p:nvPr/>
        </p:nvSpPr>
        <p:spPr>
          <a:xfrm>
            <a:off x="5433986" y="218629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04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E460D97-A9C4-AA4E-8280-B0368DB98D9C}"/>
              </a:ext>
            </a:extLst>
          </p:cNvPr>
          <p:cNvSpPr/>
          <p:nvPr/>
        </p:nvSpPr>
        <p:spPr>
          <a:xfrm>
            <a:off x="2043822" y="2902976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0DD6352-4B84-4F12-8E7C-AC8A6E449D49}"/>
              </a:ext>
            </a:extLst>
          </p:cNvPr>
          <p:cNvSpPr/>
          <p:nvPr/>
        </p:nvSpPr>
        <p:spPr>
          <a:xfrm>
            <a:off x="5980265" y="458113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065276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설정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414510"/>
              </p:ext>
            </p:extLst>
          </p:nvPr>
        </p:nvGraphicFramePr>
        <p:xfrm>
          <a:off x="7848575" y="955817"/>
          <a:ext cx="2592288" cy="5414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8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05-4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회원탈퇴를 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회원탈퇴 화면으로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넘어감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05-5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홈페이지로 이동하기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웹 브라우저 어플과 연동되어 홈페이지로 접속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3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05-6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로그아웃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로그아웃 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593545"/>
                  </a:ext>
                </a:extLst>
              </a:tr>
              <a:tr h="1233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05-7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비밀번호를 변경하기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변경페이지로 넘어가 비밀번호 변경 가능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97575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019054" y="266442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82F884A-BC86-DD4A-B1CF-915C296919C7}"/>
              </a:ext>
            </a:extLst>
          </p:cNvPr>
          <p:cNvSpPr/>
          <p:nvPr/>
        </p:nvSpPr>
        <p:spPr>
          <a:xfrm>
            <a:off x="2025735" y="234888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23724BD-12D2-5946-942F-1E3ED3755454}"/>
              </a:ext>
            </a:extLst>
          </p:cNvPr>
          <p:cNvSpPr/>
          <p:nvPr/>
        </p:nvSpPr>
        <p:spPr>
          <a:xfrm>
            <a:off x="2855643" y="554474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6</a:t>
            </a:r>
            <a:endParaRPr lang="ko-KR" altLang="en-US" sz="9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F9DF43-D1B0-DB44-867B-95895EFA7BA3}"/>
              </a:ext>
            </a:extLst>
          </p:cNvPr>
          <p:cNvSpPr/>
          <p:nvPr/>
        </p:nvSpPr>
        <p:spPr>
          <a:xfrm>
            <a:off x="2019054" y="299695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4EDEA29-7B3D-3247-8ECF-BFE08DDDDED0}"/>
              </a:ext>
            </a:extLst>
          </p:cNvPr>
          <p:cNvSpPr/>
          <p:nvPr/>
        </p:nvSpPr>
        <p:spPr>
          <a:xfrm>
            <a:off x="2019054" y="335699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5FB23BA-CE2B-5F40-A2BB-BD928AFFD2DD}"/>
              </a:ext>
            </a:extLst>
          </p:cNvPr>
          <p:cNvSpPr/>
          <p:nvPr/>
        </p:nvSpPr>
        <p:spPr>
          <a:xfrm>
            <a:off x="2019054" y="371703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7373D46F-5633-2C4A-A0AB-18E9B574F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194437"/>
              </p:ext>
            </p:extLst>
          </p:nvPr>
        </p:nvGraphicFramePr>
        <p:xfrm>
          <a:off x="5113775" y="969398"/>
          <a:ext cx="2592288" cy="5414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2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05-1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휴대전화번호를 수정하기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수정페이지로 넘어감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7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푸쉬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알림을 설정하기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푸쉬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알림 온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오프 설정을 할 수 있는 페이지로 넘어감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7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이용약관 확인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다른 페이지에 이용약관이 출력됨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593545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A7433419-64BA-4502-B532-4BCCE69BE618}"/>
              </a:ext>
            </a:extLst>
          </p:cNvPr>
          <p:cNvSpPr/>
          <p:nvPr/>
        </p:nvSpPr>
        <p:spPr>
          <a:xfrm>
            <a:off x="3586360" y="234888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7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61766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6C4D9CD-47BB-4908-ABC8-F19CC4514464}"/>
              </a:ext>
            </a:extLst>
          </p:cNvPr>
          <p:cNvSpPr txBox="1">
            <a:spLocks/>
          </p:cNvSpPr>
          <p:nvPr/>
        </p:nvSpPr>
        <p:spPr>
          <a:xfrm>
            <a:off x="4080892" y="2420888"/>
            <a:ext cx="4030216" cy="1800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6000" spc="-300" dirty="0">
                <a:solidFill>
                  <a:schemeClr val="bg1">
                    <a:lumMod val="7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2829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2154610" y="1484784"/>
            <a:ext cx="4030216" cy="1800200"/>
          </a:xfrm>
        </p:spPr>
        <p:txBody>
          <a:bodyPr wrap="none">
            <a:noAutofit/>
          </a:bodyPr>
          <a:lstStyle/>
          <a:p>
            <a:pPr algn="l"/>
            <a:r>
              <a:rPr lang="ko-KR" altLang="en-US" sz="3200" spc="-300" dirty="0">
                <a:solidFill>
                  <a:srgbClr val="00B0F0"/>
                </a:solidFill>
              </a:rPr>
              <a:t>버스 운전자 </a:t>
            </a:r>
            <a:r>
              <a:rPr lang="en-US" altLang="ko-KR" sz="3200" spc="-300" dirty="0">
                <a:solidFill>
                  <a:srgbClr val="00B0F0"/>
                </a:solidFill>
              </a:rPr>
              <a:t>UI</a:t>
            </a:r>
            <a:endParaRPr lang="ko-KR" altLang="en-US" sz="32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279576" y="2958855"/>
            <a:ext cx="7632848" cy="28575"/>
            <a:chOff x="755576" y="2032273"/>
            <a:chExt cx="7632848" cy="2857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10937DDD-DA3B-F140-8ADD-E797E6A05B88}"/>
              </a:ext>
            </a:extLst>
          </p:cNvPr>
          <p:cNvSpPr txBox="1">
            <a:spLocks/>
          </p:cNvSpPr>
          <p:nvPr/>
        </p:nvSpPr>
        <p:spPr>
          <a:xfrm>
            <a:off x="1199456" y="4797152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spc="0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606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버스 운전자 </a:t>
            </a:r>
            <a:r>
              <a:rPr lang="en-US" altLang="ko-KR" sz="2400" spc="-300" dirty="0">
                <a:solidFill>
                  <a:srgbClr val="00B0F0"/>
                </a:solidFill>
              </a:rPr>
              <a:t>UI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019021"/>
              </p:ext>
            </p:extLst>
          </p:nvPr>
        </p:nvGraphicFramePr>
        <p:xfrm>
          <a:off x="7536160" y="1052736"/>
          <a:ext cx="2592288" cy="5427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노선 번호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운행상태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차량 번호 표시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7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이전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도착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다음 정거장의 탑승자 수와 도착 예정시간을 표시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7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현재 시각 표시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693737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741D04B5-91CD-497A-ACA9-E0E48B577BB5}"/>
              </a:ext>
            </a:extLst>
          </p:cNvPr>
          <p:cNvSpPr/>
          <p:nvPr/>
        </p:nvSpPr>
        <p:spPr>
          <a:xfrm>
            <a:off x="1818786" y="1556792"/>
            <a:ext cx="5069302" cy="3376178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9BF92F-E2E5-424F-9E0F-0A26200B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593" y="1553091"/>
            <a:ext cx="5814531" cy="3376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EF5F6B0-F44A-4F54-AF4B-DD2BCC9AFAF5}"/>
              </a:ext>
            </a:extLst>
          </p:cNvPr>
          <p:cNvSpPr/>
          <p:nvPr/>
        </p:nvSpPr>
        <p:spPr>
          <a:xfrm>
            <a:off x="1148214" y="170331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61DEE2-14BB-4346-BED9-4822AB1128C8}"/>
              </a:ext>
            </a:extLst>
          </p:cNvPr>
          <p:cNvSpPr/>
          <p:nvPr/>
        </p:nvSpPr>
        <p:spPr>
          <a:xfrm>
            <a:off x="1117523" y="304796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42314C7-0688-482F-805A-D3E0435D1C42}"/>
              </a:ext>
            </a:extLst>
          </p:cNvPr>
          <p:cNvSpPr/>
          <p:nvPr/>
        </p:nvSpPr>
        <p:spPr>
          <a:xfrm>
            <a:off x="1149850" y="4581128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48225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2154610" y="1484784"/>
            <a:ext cx="4030216" cy="1800200"/>
          </a:xfrm>
        </p:spPr>
        <p:txBody>
          <a:bodyPr wrap="none">
            <a:noAutofit/>
          </a:bodyPr>
          <a:lstStyle/>
          <a:p>
            <a:pPr algn="l"/>
            <a:r>
              <a:rPr lang="ko-KR" altLang="en-US" sz="3200" spc="-300" dirty="0">
                <a:solidFill>
                  <a:srgbClr val="00B0F0"/>
                </a:solidFill>
              </a:rPr>
              <a:t>서비스 이용자 </a:t>
            </a:r>
            <a:r>
              <a:rPr lang="en-US" altLang="ko-KR" sz="3200" spc="-300" dirty="0">
                <a:solidFill>
                  <a:srgbClr val="00B0F0"/>
                </a:solidFill>
              </a:rPr>
              <a:t>UI</a:t>
            </a:r>
            <a:endParaRPr lang="ko-KR" altLang="en-US" sz="32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279576" y="2958855"/>
            <a:ext cx="7632848" cy="28575"/>
            <a:chOff x="755576" y="2032273"/>
            <a:chExt cx="7632848" cy="2857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10937DDD-DA3B-F140-8ADD-E797E6A05B88}"/>
              </a:ext>
            </a:extLst>
          </p:cNvPr>
          <p:cNvSpPr txBox="1">
            <a:spLocks/>
          </p:cNvSpPr>
          <p:nvPr/>
        </p:nvSpPr>
        <p:spPr>
          <a:xfrm>
            <a:off x="1199456" y="4797152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spc="0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316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화면 흐름도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86472F-DA87-4B7F-A1D3-BA80ABED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70" y="980731"/>
            <a:ext cx="8532440" cy="561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78154" y="6368962"/>
            <a:ext cx="284480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와이어프레임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59ED3A48-2165-48FC-A183-3BE297FCCA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82" y="980728"/>
            <a:ext cx="1050012" cy="2333361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5758AD42-4D7A-4DE7-A207-5672E08FF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87" y="3978360"/>
            <a:ext cx="1050012" cy="233336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164C685-31C7-400A-8FAB-07E92E9336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70" y="3978360"/>
            <a:ext cx="1050012" cy="2333361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CDBD0DB7-FF26-4111-AE7D-EBE0F26983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20" y="989043"/>
            <a:ext cx="1050012" cy="233336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B31C4B8-8408-40D0-8FC2-A98C9F98AC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35" y="980728"/>
            <a:ext cx="1050012" cy="2333361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EF84AABA-E28D-48D2-9B72-9438FB66D7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787" y="3978361"/>
            <a:ext cx="1050012" cy="233336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1CD622C-3EED-411C-9C3B-AE0A2A91B6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87" y="3978360"/>
            <a:ext cx="1050012" cy="233336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24CB22F0-BF2B-47BC-BEDD-56CC581835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393" y="3978360"/>
            <a:ext cx="1050012" cy="233336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FE4588-D4E7-480C-B7D2-AA307E3E027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120" y="989042"/>
            <a:ext cx="1050012" cy="233336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6FD25F7-B225-433D-87AE-9440F43D38E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517" y="3978360"/>
            <a:ext cx="1050012" cy="233336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3718BB1-EDD4-4F65-9E9B-1D7A8814D59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667" y="3978360"/>
            <a:ext cx="1050012" cy="233336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CC3063D0-6058-43FC-804A-51E13EB8579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691" y="3978360"/>
            <a:ext cx="1050012" cy="2333361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878FF07E-FABE-4DCD-9C32-08DD0F8CAAA7}"/>
              </a:ext>
            </a:extLst>
          </p:cNvPr>
          <p:cNvSpPr/>
          <p:nvPr/>
        </p:nvSpPr>
        <p:spPr>
          <a:xfrm>
            <a:off x="5597268" y="4474740"/>
            <a:ext cx="1050011" cy="157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D8393FA-9EA5-4790-A93F-56136525E6D3}"/>
              </a:ext>
            </a:extLst>
          </p:cNvPr>
          <p:cNvSpPr/>
          <p:nvPr/>
        </p:nvSpPr>
        <p:spPr>
          <a:xfrm>
            <a:off x="5597268" y="4631916"/>
            <a:ext cx="1050011" cy="184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E5E1257-C8AD-4430-8B34-36E6D5A4E39E}"/>
              </a:ext>
            </a:extLst>
          </p:cNvPr>
          <p:cNvSpPr/>
          <p:nvPr/>
        </p:nvSpPr>
        <p:spPr>
          <a:xfrm>
            <a:off x="5597265" y="4816154"/>
            <a:ext cx="1050011" cy="157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A085E14-B9DF-41E4-81A8-11F2AB3D59AE}"/>
              </a:ext>
            </a:extLst>
          </p:cNvPr>
          <p:cNvSpPr/>
          <p:nvPr/>
        </p:nvSpPr>
        <p:spPr>
          <a:xfrm>
            <a:off x="5597259" y="4970333"/>
            <a:ext cx="1050011" cy="1647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58C2B83-113D-44E5-8DEE-7CE967FD4B05}"/>
              </a:ext>
            </a:extLst>
          </p:cNvPr>
          <p:cNvSpPr/>
          <p:nvPr/>
        </p:nvSpPr>
        <p:spPr>
          <a:xfrm>
            <a:off x="2226869" y="3175058"/>
            <a:ext cx="162890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0F590C3-BA7C-4D64-9009-EFD31C837515}"/>
              </a:ext>
            </a:extLst>
          </p:cNvPr>
          <p:cNvSpPr/>
          <p:nvPr/>
        </p:nvSpPr>
        <p:spPr>
          <a:xfrm>
            <a:off x="2447647" y="3175058"/>
            <a:ext cx="162890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6EAF2D-8B7D-411F-8481-96783F230AFE}"/>
              </a:ext>
            </a:extLst>
          </p:cNvPr>
          <p:cNvSpPr/>
          <p:nvPr/>
        </p:nvSpPr>
        <p:spPr>
          <a:xfrm>
            <a:off x="2655596" y="3175058"/>
            <a:ext cx="162890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906701A-D45F-4DC6-B90F-9DFEE2ED0A66}"/>
              </a:ext>
            </a:extLst>
          </p:cNvPr>
          <p:cNvSpPr/>
          <p:nvPr/>
        </p:nvSpPr>
        <p:spPr>
          <a:xfrm>
            <a:off x="2863546" y="3175058"/>
            <a:ext cx="162890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FD3F0F4-5166-4DCE-B27E-44D9A57322B1}"/>
              </a:ext>
            </a:extLst>
          </p:cNvPr>
          <p:cNvCxnSpPr>
            <a:stCxn id="76" idx="3"/>
            <a:endCxn id="72" idx="1"/>
          </p:cNvCxnSpPr>
          <p:nvPr/>
        </p:nvCxnSpPr>
        <p:spPr>
          <a:xfrm>
            <a:off x="6724947" y="2147409"/>
            <a:ext cx="736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87300BE-3604-4B23-A972-98EE69258D6E}"/>
              </a:ext>
            </a:extLst>
          </p:cNvPr>
          <p:cNvCxnSpPr>
            <a:stCxn id="72" idx="3"/>
          </p:cNvCxnSpPr>
          <p:nvPr/>
        </p:nvCxnSpPr>
        <p:spPr>
          <a:xfrm>
            <a:off x="8511094" y="2147409"/>
            <a:ext cx="784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8E14829-55F6-4924-99D2-AAEC55D851F8}"/>
              </a:ext>
            </a:extLst>
          </p:cNvPr>
          <p:cNvSpPr/>
          <p:nvPr/>
        </p:nvSpPr>
        <p:spPr>
          <a:xfrm>
            <a:off x="1998517" y="3029008"/>
            <a:ext cx="1050012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CF56C9A-93CA-4CDA-85E4-AD4A35A912A4}"/>
              </a:ext>
            </a:extLst>
          </p:cNvPr>
          <p:cNvCxnSpPr>
            <a:endCxn id="76" idx="1"/>
          </p:cNvCxnSpPr>
          <p:nvPr/>
        </p:nvCxnSpPr>
        <p:spPr>
          <a:xfrm>
            <a:off x="5312959" y="2147408"/>
            <a:ext cx="3619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07978AD-1CE5-4DD7-852D-1963EF449CDF}"/>
              </a:ext>
            </a:extLst>
          </p:cNvPr>
          <p:cNvCxnSpPr>
            <a:stCxn id="94" idx="3"/>
          </p:cNvCxnSpPr>
          <p:nvPr/>
        </p:nvCxnSpPr>
        <p:spPr>
          <a:xfrm>
            <a:off x="3048529" y="3098524"/>
            <a:ext cx="3441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123E89F-F4C3-4C9A-9065-830FD0321428}"/>
              </a:ext>
            </a:extLst>
          </p:cNvPr>
          <p:cNvCxnSpPr/>
          <p:nvPr/>
        </p:nvCxnSpPr>
        <p:spPr>
          <a:xfrm flipV="1">
            <a:off x="3392719" y="3098524"/>
            <a:ext cx="0" cy="3212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BF35FCB9-22B5-4F24-B929-24C50215E3EE}"/>
              </a:ext>
            </a:extLst>
          </p:cNvPr>
          <p:cNvCxnSpPr>
            <a:stCxn id="120" idx="3"/>
            <a:endCxn id="75" idx="1"/>
          </p:cNvCxnSpPr>
          <p:nvPr/>
        </p:nvCxnSpPr>
        <p:spPr>
          <a:xfrm>
            <a:off x="1277093" y="2148595"/>
            <a:ext cx="722527" cy="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9FD712-99ED-4AC6-876E-BC60F7B2B9FE}"/>
              </a:ext>
            </a:extLst>
          </p:cNvPr>
          <p:cNvCxnSpPr>
            <a:stCxn id="89" idx="2"/>
            <a:endCxn id="81" idx="0"/>
          </p:cNvCxnSpPr>
          <p:nvPr/>
        </p:nvCxnSpPr>
        <p:spPr>
          <a:xfrm flipH="1">
            <a:off x="2523523" y="3314090"/>
            <a:ext cx="5569" cy="66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D7FB84FE-7ED7-423A-8A17-4D916CA0B049}"/>
              </a:ext>
            </a:extLst>
          </p:cNvPr>
          <p:cNvCxnSpPr>
            <a:stCxn id="90" idx="2"/>
          </p:cNvCxnSpPr>
          <p:nvPr/>
        </p:nvCxnSpPr>
        <p:spPr>
          <a:xfrm>
            <a:off x="2737041" y="3314090"/>
            <a:ext cx="0" cy="3818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0B131E81-D415-4274-A698-7AAD41CFEA23}"/>
              </a:ext>
            </a:extLst>
          </p:cNvPr>
          <p:cNvCxnSpPr/>
          <p:nvPr/>
        </p:nvCxnSpPr>
        <p:spPr>
          <a:xfrm>
            <a:off x="2733728" y="3695981"/>
            <a:ext cx="107739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8962218-CA96-45C5-8008-49788C321ABA}"/>
              </a:ext>
            </a:extLst>
          </p:cNvPr>
          <p:cNvCxnSpPr>
            <a:endCxn id="73" idx="0"/>
          </p:cNvCxnSpPr>
          <p:nvPr/>
        </p:nvCxnSpPr>
        <p:spPr>
          <a:xfrm flipH="1">
            <a:off x="3804493" y="3695981"/>
            <a:ext cx="6627" cy="282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BCB93A6A-7D70-4EBB-B8D3-FC74174E4D27}"/>
              </a:ext>
            </a:extLst>
          </p:cNvPr>
          <p:cNvCxnSpPr>
            <a:stCxn id="91" idx="2"/>
          </p:cNvCxnSpPr>
          <p:nvPr/>
        </p:nvCxnSpPr>
        <p:spPr>
          <a:xfrm flipH="1">
            <a:off x="2944990" y="3314090"/>
            <a:ext cx="1" cy="2242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CC113C0D-912C-430E-8F63-A96E15BE4B5D}"/>
              </a:ext>
            </a:extLst>
          </p:cNvPr>
          <p:cNvCxnSpPr/>
          <p:nvPr/>
        </p:nvCxnSpPr>
        <p:spPr>
          <a:xfrm flipV="1">
            <a:off x="2944990" y="3538155"/>
            <a:ext cx="3177274" cy="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0434B91-A306-4E74-BA8C-51DCDCB7CE65}"/>
              </a:ext>
            </a:extLst>
          </p:cNvPr>
          <p:cNvCxnSpPr>
            <a:endCxn id="74" idx="0"/>
          </p:cNvCxnSpPr>
          <p:nvPr/>
        </p:nvCxnSpPr>
        <p:spPr>
          <a:xfrm>
            <a:off x="6122265" y="3529841"/>
            <a:ext cx="11" cy="44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1122799-262E-43C6-9132-BA34DD7B1ED3}"/>
              </a:ext>
            </a:extLst>
          </p:cNvPr>
          <p:cNvCxnSpPr>
            <a:stCxn id="84" idx="3"/>
          </p:cNvCxnSpPr>
          <p:nvPr/>
        </p:nvCxnSpPr>
        <p:spPr>
          <a:xfrm>
            <a:off x="6647279" y="4553479"/>
            <a:ext cx="350114" cy="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D01F2D72-CB77-4197-B03D-C58C54446483}"/>
              </a:ext>
            </a:extLst>
          </p:cNvPr>
          <p:cNvCxnSpPr>
            <a:stCxn id="85" idx="3"/>
          </p:cNvCxnSpPr>
          <p:nvPr/>
        </p:nvCxnSpPr>
        <p:spPr>
          <a:xfrm>
            <a:off x="6647279" y="4724035"/>
            <a:ext cx="230958" cy="9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80B2F2B2-3D28-4194-B50D-56230C47E547}"/>
              </a:ext>
            </a:extLst>
          </p:cNvPr>
          <p:cNvCxnSpPr>
            <a:stCxn id="86" idx="3"/>
          </p:cNvCxnSpPr>
          <p:nvPr/>
        </p:nvCxnSpPr>
        <p:spPr>
          <a:xfrm flipV="1">
            <a:off x="6647276" y="4894777"/>
            <a:ext cx="176563" cy="1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D5B84950-14EB-428F-A6FD-ED44BD13567E}"/>
              </a:ext>
            </a:extLst>
          </p:cNvPr>
          <p:cNvCxnSpPr>
            <a:stCxn id="87" idx="3"/>
          </p:cNvCxnSpPr>
          <p:nvPr/>
        </p:nvCxnSpPr>
        <p:spPr>
          <a:xfrm flipV="1">
            <a:off x="6647270" y="5048900"/>
            <a:ext cx="120063" cy="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3971B7-ADF4-4FCF-BCC4-C9BADCC74513}"/>
              </a:ext>
            </a:extLst>
          </p:cNvPr>
          <p:cNvCxnSpPr/>
          <p:nvPr/>
        </p:nvCxnSpPr>
        <p:spPr>
          <a:xfrm>
            <a:off x="6878228" y="4730760"/>
            <a:ext cx="9" cy="1793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8CA3BCE9-EC00-43B1-9549-C766E4B9335E}"/>
              </a:ext>
            </a:extLst>
          </p:cNvPr>
          <p:cNvCxnSpPr/>
          <p:nvPr/>
        </p:nvCxnSpPr>
        <p:spPr>
          <a:xfrm>
            <a:off x="6823839" y="4894777"/>
            <a:ext cx="0" cy="17439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F0D6C07A-901F-4D33-8DCB-79CB5B214B5A}"/>
              </a:ext>
            </a:extLst>
          </p:cNvPr>
          <p:cNvCxnSpPr/>
          <p:nvPr/>
        </p:nvCxnSpPr>
        <p:spPr>
          <a:xfrm flipH="1">
            <a:off x="6767333" y="5049072"/>
            <a:ext cx="12" cy="17158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E5A20AAF-8B0B-4EF4-9922-7839A5ED316A}"/>
              </a:ext>
            </a:extLst>
          </p:cNvPr>
          <p:cNvCxnSpPr>
            <a:cxnSpLocks/>
          </p:cNvCxnSpPr>
          <p:nvPr/>
        </p:nvCxnSpPr>
        <p:spPr>
          <a:xfrm flipH="1">
            <a:off x="6878217" y="6524400"/>
            <a:ext cx="199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B60FFCF8-E311-4280-A3A1-FC8A52C62D36}"/>
              </a:ext>
            </a:extLst>
          </p:cNvPr>
          <p:cNvCxnSpPr>
            <a:cxnSpLocks/>
          </p:cNvCxnSpPr>
          <p:nvPr/>
        </p:nvCxnSpPr>
        <p:spPr>
          <a:xfrm flipH="1">
            <a:off x="6823841" y="6638700"/>
            <a:ext cx="33468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2C30FE67-490E-477C-8501-F61B02475AC6}"/>
              </a:ext>
            </a:extLst>
          </p:cNvPr>
          <p:cNvCxnSpPr>
            <a:cxnSpLocks/>
          </p:cNvCxnSpPr>
          <p:nvPr/>
        </p:nvCxnSpPr>
        <p:spPr>
          <a:xfrm flipH="1">
            <a:off x="6767334" y="6764906"/>
            <a:ext cx="47414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39A028E-817D-4816-B316-9082FD341908}"/>
              </a:ext>
            </a:extLst>
          </p:cNvPr>
          <p:cNvCxnSpPr>
            <a:endCxn id="83" idx="2"/>
          </p:cNvCxnSpPr>
          <p:nvPr/>
        </p:nvCxnSpPr>
        <p:spPr>
          <a:xfrm flipV="1">
            <a:off x="8868697" y="6311721"/>
            <a:ext cx="0" cy="212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9531889F-8187-46DC-896D-24C6AD26638F}"/>
              </a:ext>
            </a:extLst>
          </p:cNvPr>
          <p:cNvCxnSpPr>
            <a:endCxn id="82" idx="2"/>
          </p:cNvCxnSpPr>
          <p:nvPr/>
        </p:nvCxnSpPr>
        <p:spPr>
          <a:xfrm flipV="1">
            <a:off x="10170673" y="6311721"/>
            <a:ext cx="0" cy="326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0EC4BC4-B76A-475C-81BF-0461BBC274D7}"/>
              </a:ext>
            </a:extLst>
          </p:cNvPr>
          <p:cNvCxnSpPr>
            <a:endCxn id="77" idx="2"/>
          </p:cNvCxnSpPr>
          <p:nvPr/>
        </p:nvCxnSpPr>
        <p:spPr>
          <a:xfrm flipV="1">
            <a:off x="11508792" y="6311722"/>
            <a:ext cx="1" cy="45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9" name="그림 118">
            <a:extLst>
              <a:ext uri="{FF2B5EF4-FFF2-40B4-BE49-F238E27FC236}">
                <a16:creationId xmlns:a16="http://schemas.microsoft.com/office/drawing/2014/main" id="{4F38D472-B9C7-45F9-943B-CE8D7629E7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95778" y="980728"/>
            <a:ext cx="1312515" cy="2333360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77DCE0DB-5DD6-4BA1-921E-04E9BA8173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344" y="980728"/>
            <a:ext cx="1085749" cy="2335733"/>
          </a:xfrm>
          <a:prstGeom prst="rect">
            <a:avLst/>
          </a:prstGeom>
        </p:spPr>
      </p:pic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DD1B236-7C79-44AB-ADF7-59EFA65FFC28}"/>
              </a:ext>
            </a:extLst>
          </p:cNvPr>
          <p:cNvCxnSpPr/>
          <p:nvPr/>
        </p:nvCxnSpPr>
        <p:spPr>
          <a:xfrm flipV="1">
            <a:off x="3392719" y="2147408"/>
            <a:ext cx="418401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" name="그림 121">
            <a:extLst>
              <a:ext uri="{FF2B5EF4-FFF2-40B4-BE49-F238E27FC236}">
                <a16:creationId xmlns:a16="http://schemas.microsoft.com/office/drawing/2014/main" id="{A619B31C-06B9-486F-AC5C-BA848588A5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081" y="3978361"/>
            <a:ext cx="1050012" cy="2333360"/>
          </a:xfrm>
          <a:prstGeom prst="rect">
            <a:avLst/>
          </a:prstGeom>
        </p:spPr>
      </p:pic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D47038A-0022-4FB5-8333-04E46B002C2A}"/>
              </a:ext>
            </a:extLst>
          </p:cNvPr>
          <p:cNvCxnSpPr/>
          <p:nvPr/>
        </p:nvCxnSpPr>
        <p:spPr>
          <a:xfrm flipH="1">
            <a:off x="2299867" y="3314089"/>
            <a:ext cx="1" cy="2242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36E294B1-0203-4C82-B426-80F7B0612FC6}"/>
              </a:ext>
            </a:extLst>
          </p:cNvPr>
          <p:cNvCxnSpPr/>
          <p:nvPr/>
        </p:nvCxnSpPr>
        <p:spPr>
          <a:xfrm>
            <a:off x="752087" y="3519739"/>
            <a:ext cx="1546123" cy="101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04673DA-3447-40CE-A5E4-49D1B7B02885}"/>
              </a:ext>
            </a:extLst>
          </p:cNvPr>
          <p:cNvCxnSpPr>
            <a:endCxn id="122" idx="0"/>
          </p:cNvCxnSpPr>
          <p:nvPr/>
        </p:nvCxnSpPr>
        <p:spPr>
          <a:xfrm>
            <a:off x="752087" y="3529841"/>
            <a:ext cx="0" cy="44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F266270-A424-483B-9F35-628BDF4AD910}"/>
              </a:ext>
            </a:extLst>
          </p:cNvPr>
          <p:cNvCxnSpPr/>
          <p:nvPr/>
        </p:nvCxnSpPr>
        <p:spPr>
          <a:xfrm flipH="1">
            <a:off x="3392719" y="3419726"/>
            <a:ext cx="1920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40C32D0F-75A9-4063-BA86-5E9316B23BB5}"/>
              </a:ext>
            </a:extLst>
          </p:cNvPr>
          <p:cNvCxnSpPr/>
          <p:nvPr/>
        </p:nvCxnSpPr>
        <p:spPr>
          <a:xfrm flipV="1">
            <a:off x="5312959" y="2155721"/>
            <a:ext cx="0" cy="12640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15D9A15-C308-4BCF-A601-FBBA48A13D2F}"/>
              </a:ext>
            </a:extLst>
          </p:cNvPr>
          <p:cNvSpPr/>
          <p:nvPr/>
        </p:nvSpPr>
        <p:spPr>
          <a:xfrm>
            <a:off x="2004732" y="1205795"/>
            <a:ext cx="1052973" cy="286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C4779BA2-59DB-4BCB-A8D1-D0EED8A3148C}"/>
              </a:ext>
            </a:extLst>
          </p:cNvPr>
          <p:cNvCxnSpPr/>
          <p:nvPr/>
        </p:nvCxnSpPr>
        <p:spPr>
          <a:xfrm flipH="1" flipV="1">
            <a:off x="3392719" y="1349217"/>
            <a:ext cx="2771" cy="8065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469AC064-60A1-42D9-B1C4-7572A4CA472F}"/>
              </a:ext>
            </a:extLst>
          </p:cNvPr>
          <p:cNvCxnSpPr>
            <a:stCxn id="128" idx="3"/>
          </p:cNvCxnSpPr>
          <p:nvPr/>
        </p:nvCxnSpPr>
        <p:spPr>
          <a:xfrm>
            <a:off x="3057705" y="1349217"/>
            <a:ext cx="3451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315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메인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77592"/>
              </p:ext>
            </p:extLst>
          </p:nvPr>
        </p:nvGraphicFramePr>
        <p:xfrm>
          <a:off x="7848575" y="955819"/>
          <a:ext cx="2592288" cy="540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9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로그인 후 메인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 버스 선택을 위한 기본적인 정보를 입력하는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출발지와 도착지를 설정할 수 있음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출발지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도착지 각각 터치 시 위치 설정 화면이 뜸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화면이 확장되며 기준 출발 시간과 승객 연령 및 인원 수를 스크롤하여 선택함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버스 조회 버튼</a:t>
                      </a:r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버스 시간 조회 화면으로 넘어감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기본 </a:t>
                      </a:r>
                      <a:r>
                        <a:rPr lang="ko-KR" altLang="en-US" sz="10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상태바</a:t>
                      </a:r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807845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109543" y="1728318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29" name="타원 28"/>
          <p:cNvSpPr/>
          <p:nvPr/>
        </p:nvSpPr>
        <p:spPr>
          <a:xfrm>
            <a:off x="2025735" y="208993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30" name="타원 29"/>
          <p:cNvSpPr/>
          <p:nvPr/>
        </p:nvSpPr>
        <p:spPr>
          <a:xfrm>
            <a:off x="2317976" y="286457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807183" y="1778161"/>
            <a:ext cx="2341716" cy="4605608"/>
            <a:chOff x="797432" y="1130499"/>
            <a:chExt cx="2672705" cy="5256584"/>
          </a:xfrm>
        </p:grpSpPr>
        <p:grpSp>
          <p:nvGrpSpPr>
            <p:cNvPr id="38" name="그룹 37"/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7F0DB43D-18BD-3447-A05E-9F700CA98A1C}"/>
              </a:ext>
            </a:extLst>
          </p:cNvPr>
          <p:cNvSpPr/>
          <p:nvPr/>
        </p:nvSpPr>
        <p:spPr>
          <a:xfrm>
            <a:off x="2510085" y="524560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04</a:t>
            </a:r>
            <a:endParaRPr lang="ko-KR" altLang="en-US" sz="900" b="1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AD85641-FE67-FC43-99E9-513087322B7B}"/>
              </a:ext>
            </a:extLst>
          </p:cNvPr>
          <p:cNvSpPr/>
          <p:nvPr/>
        </p:nvSpPr>
        <p:spPr>
          <a:xfrm>
            <a:off x="4842997" y="2212896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7374640-CEB0-2C4B-AF4A-FB34FA1758BA}"/>
              </a:ext>
            </a:extLst>
          </p:cNvPr>
          <p:cNvSpPr/>
          <p:nvPr/>
        </p:nvSpPr>
        <p:spPr>
          <a:xfrm>
            <a:off x="2015284" y="554577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05</a:t>
            </a:r>
            <a:endParaRPr lang="ko-KR" altLang="en-US" sz="900" b="1" dirty="0"/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88B1FBD0-07E0-A040-960B-AEFBBB1F234F}"/>
              </a:ext>
            </a:extLst>
          </p:cNvPr>
          <p:cNvSpPr txBox="1">
            <a:spLocks/>
          </p:cNvSpPr>
          <p:nvPr/>
        </p:nvSpPr>
        <p:spPr>
          <a:xfrm>
            <a:off x="5292173" y="1484787"/>
            <a:ext cx="1354114" cy="17271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출발지</a:t>
            </a:r>
            <a:r>
              <a:rPr lang="en-US" altLang="ko-KR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,</a:t>
            </a: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도착지 설정 화면</a:t>
            </a:r>
            <a:endParaRPr lang="ko-KR" altLang="en-US" sz="1000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D25DE17-C019-2A48-83FD-BD384F3AC3B2}"/>
              </a:ext>
            </a:extLst>
          </p:cNvPr>
          <p:cNvSpPr/>
          <p:nvPr/>
        </p:nvSpPr>
        <p:spPr>
          <a:xfrm>
            <a:off x="5354289" y="195928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772502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버스 조회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983796"/>
              </p:ext>
            </p:extLst>
          </p:nvPr>
        </p:nvGraphicFramePr>
        <p:xfrm>
          <a:off x="6662195" y="1080385"/>
          <a:ext cx="2592288" cy="5427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앞에 입력한 정보를 기반으로 주변 정류장을 검색하여 알려주는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이용을 원하는 버스를 선택함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7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즐겨찾기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자주 이용하는 버스 노선의 경우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즐겨찾기로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추가할 수 있음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7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해당 번호 버스가 선택 정류장에 도착하기까지의 남은 시간을 알려줌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693737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987520" y="1204949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15967" y="1514598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3105519" y="1728316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3115969" y="1518136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986652" y="1348625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3986652" y="5969473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6B3EB7-DE0B-834E-AD45-17B8870421FE}"/>
              </a:ext>
            </a:extLst>
          </p:cNvPr>
          <p:cNvSpPr/>
          <p:nvPr/>
        </p:nvSpPr>
        <p:spPr>
          <a:xfrm>
            <a:off x="2957488" y="263849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6637191-F122-5145-9BD2-DE63131D7BA3}"/>
              </a:ext>
            </a:extLst>
          </p:cNvPr>
          <p:cNvSpPr/>
          <p:nvPr/>
        </p:nvSpPr>
        <p:spPr>
          <a:xfrm>
            <a:off x="4625137" y="265647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084771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결제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949940"/>
              </p:ext>
            </p:extLst>
          </p:nvPr>
        </p:nvGraphicFramePr>
        <p:xfrm>
          <a:off x="7844190" y="964376"/>
          <a:ext cx="2592288" cy="5344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40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 버스에 대한 정보와 요금을 확인하는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 방식 선택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결제 화면으로 넘어감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버스 이용 요금을 결제 하는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선택한 결제 방식에 맞는 결제 화면이 뜸</a:t>
                      </a:r>
                    </a:p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193286"/>
                  </a:ext>
                </a:extLst>
              </a:tr>
              <a:tr h="117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카드 정보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핸드폰 정보 등을 입력함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126642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711627" y="170081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807185" y="1204951"/>
            <a:ext cx="2633165" cy="5178821"/>
            <a:chOff x="797432" y="1130499"/>
            <a:chExt cx="2672705" cy="5256584"/>
          </a:xfrm>
        </p:grpSpPr>
        <p:grpSp>
          <p:nvGrpSpPr>
            <p:cNvPr id="38" name="그룹 37"/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7E74F1E9-08EE-EF41-A16E-9CA8AFD8DF3F}"/>
              </a:ext>
            </a:extLst>
          </p:cNvPr>
          <p:cNvSpPr/>
          <p:nvPr/>
        </p:nvSpPr>
        <p:spPr>
          <a:xfrm>
            <a:off x="1934499" y="3495648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BFF7EC1-B439-FC43-ABB9-08EEF5991AC8}"/>
              </a:ext>
            </a:extLst>
          </p:cNvPr>
          <p:cNvSpPr/>
          <p:nvPr/>
        </p:nvSpPr>
        <p:spPr>
          <a:xfrm>
            <a:off x="5693982" y="1747537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7B4F724-FB84-2147-B42C-4F755FEFFBE0}"/>
              </a:ext>
            </a:extLst>
          </p:cNvPr>
          <p:cNvSpPr/>
          <p:nvPr/>
        </p:nvSpPr>
        <p:spPr>
          <a:xfrm>
            <a:off x="4841373" y="2204867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04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4094852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631</Words>
  <Application>Microsoft Office PowerPoint</Application>
  <PresentationFormat>와이드스크린</PresentationFormat>
  <Paragraphs>228</Paragraphs>
  <Slides>16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Noto Sans Korean Bold</vt:lpstr>
      <vt:lpstr>Noto Sans Korean Medium</vt:lpstr>
      <vt:lpstr>Noto Sans Korean Regular</vt:lpstr>
      <vt:lpstr>맑은 고딕</vt:lpstr>
      <vt:lpstr>Arial</vt:lpstr>
      <vt:lpstr>Office 테마</vt:lpstr>
      <vt:lpstr>스마트 버스 승하차 서비스 User Interface 설계</vt:lpstr>
      <vt:lpstr>버스 운전자 UI</vt:lpstr>
      <vt:lpstr>PowerPoint 프레젠테이션</vt:lpstr>
      <vt:lpstr>서비스 이용자 UI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하 태연</cp:lastModifiedBy>
  <cp:revision>55</cp:revision>
  <dcterms:created xsi:type="dcterms:W3CDTF">2014-08-30T22:01:36Z</dcterms:created>
  <dcterms:modified xsi:type="dcterms:W3CDTF">2020-04-26T16:11:21Z</dcterms:modified>
</cp:coreProperties>
</file>